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317" r:id="rId2"/>
    <p:sldId id="256" r:id="rId3"/>
    <p:sldId id="314" r:id="rId4"/>
    <p:sldId id="319" r:id="rId5"/>
    <p:sldId id="320" r:id="rId6"/>
    <p:sldId id="321" r:id="rId7"/>
    <p:sldId id="322" r:id="rId8"/>
    <p:sldId id="323" r:id="rId9"/>
    <p:sldId id="324" r:id="rId10"/>
    <p:sldId id="333" r:id="rId11"/>
    <p:sldId id="318" r:id="rId12"/>
    <p:sldId id="325" r:id="rId13"/>
    <p:sldId id="326" r:id="rId14"/>
    <p:sldId id="273" r:id="rId15"/>
    <p:sldId id="327" r:id="rId16"/>
    <p:sldId id="328" r:id="rId17"/>
    <p:sldId id="329" r:id="rId18"/>
    <p:sldId id="330" r:id="rId19"/>
    <p:sldId id="331" r:id="rId20"/>
    <p:sldId id="332" r:id="rId21"/>
  </p:sldIdLst>
  <p:sldSz cx="9144000" cy="5143500" type="screen16x9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Overpass Black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A28169-EF0B-4D28-89C8-FF2B0674350D}">
  <a:tblStyle styleId="{ECA28169-EF0B-4D28-89C8-FF2B06743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41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5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773" name="Google Shape;773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8" name="Google Shape;808;p1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5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11" name="Google Shape;811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15"/>
          <p:cNvSpPr/>
          <p:nvPr/>
        </p:nvSpPr>
        <p:spPr>
          <a:xfrm rot="3011561">
            <a:off x="8384437" y="-79649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D1BB-4D5F-45C5-9A25-D40776F726CE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E370-8DC4-400D-BA0B-78FB6D97F6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1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Espaço Reservado para Conteúdo 4">
            <a:extLst>
              <a:ext uri="{FF2B5EF4-FFF2-40B4-BE49-F238E27FC236}">
                <a16:creationId xmlns:a16="http://schemas.microsoft.com/office/drawing/2014/main" id="{E2396F59-44A0-46EC-8CDB-DA6BA692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00" y="152400"/>
            <a:ext cx="4837510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60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B256C24-C41F-4AF6-806D-0E917765D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0" t="14412" r="31884" b="5163"/>
          <a:stretch/>
        </p:blipFill>
        <p:spPr>
          <a:xfrm>
            <a:off x="267609" y="120924"/>
            <a:ext cx="3352801" cy="4134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4DE90A-2ACC-486D-BA7C-D7B272F88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04" t="16473" r="32029" b="5169"/>
          <a:stretch/>
        </p:blipFill>
        <p:spPr>
          <a:xfrm>
            <a:off x="596347" y="392412"/>
            <a:ext cx="3352801" cy="4028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5AEA97-635B-4784-B922-F17904469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94" t="14386" r="31739" b="5187"/>
          <a:stretch/>
        </p:blipFill>
        <p:spPr>
          <a:xfrm>
            <a:off x="960781" y="571654"/>
            <a:ext cx="3352801" cy="4134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0DE18B1-219C-401D-AA79-7E04D85FD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39" t="14412" r="31594" b="7231"/>
          <a:stretch/>
        </p:blipFill>
        <p:spPr>
          <a:xfrm>
            <a:off x="1477620" y="994222"/>
            <a:ext cx="3352800" cy="4028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D69AA3C-FAFE-47E1-A74D-874D756E4C0A}"/>
              </a:ext>
            </a:extLst>
          </p:cNvPr>
          <p:cNvSpPr/>
          <p:nvPr/>
        </p:nvSpPr>
        <p:spPr>
          <a:xfrm>
            <a:off x="4137249" y="1161666"/>
            <a:ext cx="487714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Anexo II – Lista de checagem documental para protocolos de pesquisa envolvendo ou não o armazenamento de material biológico (biorrepositório) e protocolos de desenvolvimento de biobanco: </a:t>
            </a:r>
            <a:endParaRPr lang="pt-B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solidFill>
                  <a:schemeClr val="tx1"/>
                </a:solidFill>
              </a:rPr>
              <a:t>Considerando o que está disposto </a:t>
            </a:r>
          </a:p>
          <a:p>
            <a:r>
              <a:rPr lang="pt-BR" sz="1800" dirty="0">
                <a:solidFill>
                  <a:schemeClr val="tx1"/>
                </a:solidFill>
              </a:rPr>
              <a:t>Item II.17 da Resolução 466/12</a:t>
            </a:r>
          </a:p>
          <a:p>
            <a:r>
              <a:rPr lang="pt-BR" sz="1800" dirty="0">
                <a:solidFill>
                  <a:schemeClr val="tx1"/>
                </a:solidFill>
              </a:rPr>
              <a:t>Item 3 da Norma Operacional Nº 001/2013</a:t>
            </a:r>
          </a:p>
          <a:p>
            <a:r>
              <a:rPr lang="pt-BR" sz="1800" dirty="0">
                <a:solidFill>
                  <a:schemeClr val="tx1"/>
                </a:solidFill>
              </a:rPr>
              <a:t>Item XXI da Resolução 510/2016</a:t>
            </a:r>
          </a:p>
          <a:p>
            <a:r>
              <a:rPr lang="pt-BR" sz="1800" dirty="0">
                <a:solidFill>
                  <a:schemeClr val="tx1"/>
                </a:solidFill>
              </a:rPr>
              <a:t>Para proceder a análise ética se faz indispensável a entrega, pelo pesquisador, do protocolo de pesquisa, ou seja, conjunto de documentos contemplando a descrição da pesquisa em seus aspectos fundamentais e as informações relativas ao participante da pesquisa, à qualificação dos pesquisadores e a todas as instâncias responsáveis.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310686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146" y="1373902"/>
            <a:ext cx="7704000" cy="3513000"/>
          </a:xfrm>
        </p:spPr>
        <p:txBody>
          <a:bodyPr/>
          <a:lstStyle/>
          <a:p>
            <a:r>
              <a:rPr lang="pt-BR" sz="2600" dirty="0">
                <a:solidFill>
                  <a:schemeClr val="tx1"/>
                </a:solidFill>
              </a:rPr>
              <a:t>Folha de rosto</a:t>
            </a:r>
          </a:p>
          <a:p>
            <a:r>
              <a:rPr lang="pt-BR" sz="2600" dirty="0">
                <a:solidFill>
                  <a:schemeClr val="tx1"/>
                </a:solidFill>
              </a:rPr>
              <a:t>Declaração de Instituição coparticipante</a:t>
            </a:r>
          </a:p>
          <a:p>
            <a:r>
              <a:rPr lang="pt-BR" sz="2600" dirty="0">
                <a:solidFill>
                  <a:schemeClr val="tx1"/>
                </a:solidFill>
              </a:rPr>
              <a:t>Termo de Consentimento Livre e Esclarecido</a:t>
            </a:r>
          </a:p>
          <a:p>
            <a:r>
              <a:rPr lang="pt-BR" sz="2600" dirty="0">
                <a:solidFill>
                  <a:schemeClr val="tx1"/>
                </a:solidFill>
              </a:rPr>
              <a:t>Termo de Assentimento</a:t>
            </a:r>
          </a:p>
          <a:p>
            <a:r>
              <a:rPr lang="pt-BR" sz="2600" dirty="0">
                <a:solidFill>
                  <a:schemeClr val="tx1"/>
                </a:solidFill>
              </a:rPr>
              <a:t>Instrumento de coleta de dados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110204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Folha de rosto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Documento gerado pelo Sistema da Plataforma Brasil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Deve ser impresso, assinado e datado pelo pesquisador e responsável pela instituição proponente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 identificação da assinatura do responsável deve conter, com clareza, o nome completo e a função de quem assina, preferencialmente, indicados por carimbo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Após preenchimento digitalizar e inserir na plataforma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409596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EF7E07-02F2-4B83-999F-24C1E75B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91" t="15742" r="32272" b="5302"/>
          <a:stretch/>
        </p:blipFill>
        <p:spPr>
          <a:xfrm>
            <a:off x="2714369" y="289751"/>
            <a:ext cx="3715262" cy="4563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406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768626"/>
            <a:ext cx="7704000" cy="4267200"/>
          </a:xfrm>
        </p:spPr>
        <p:txBody>
          <a:bodyPr/>
          <a:lstStyle/>
          <a:p>
            <a:pPr marL="0" indent="0">
              <a:buNone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Projeto de pesquisa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Resumo - palavras chaves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Introdução com justificativa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Objetivos gerais e/ou específicos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Metodologia (tipo de pesquisa, local de realização, período de coleta de dados, população - participantes, critérios de exclusão e inclusão, riscos e benefícios, aspectos éticos)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Metodologia para análise de dados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Cronograma detalhado da execução da pesquisa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Planilha de custos – orçamento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Referências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 Anexos/apêndices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1600" dirty="0">
                <a:solidFill>
                  <a:schemeClr val="tx1"/>
                </a:solidFill>
              </a:rPr>
              <a:t>Obs.: se você contemplar todos esses itens fica mais fácil para submeter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46" y="373025"/>
            <a:ext cx="7672500" cy="395601"/>
          </a:xfrm>
        </p:spPr>
        <p:txBody>
          <a:bodyPr/>
          <a:lstStyle/>
          <a:p>
            <a:pPr algn="l"/>
            <a:r>
              <a:rPr lang="pt-BR" sz="2800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315069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Declaração de Instituição Coparticipante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Declaração de concordância da instituição coparticipante na pesquisa, </a:t>
            </a:r>
            <a:r>
              <a:rPr lang="pt-BR" sz="2000" b="1" dirty="0">
                <a:solidFill>
                  <a:srgbClr val="0000CC"/>
                </a:solidFill>
              </a:rPr>
              <a:t>devidamente assinada e carimbada pelo responsável da institucional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Instituição Coparticipante é “organização, pública ou privada, legitimamente constituída e habilitada, na qual alguma das fases ou etapas da pesquisa se desenvolve”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 err="1"/>
              <a:t>Ex</a:t>
            </a:r>
            <a:r>
              <a:rPr lang="pt-BR" sz="2000" dirty="0"/>
              <a:t>: responsável pela escola ou universidade ou hospital ou Secretaria de saúde/educação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177821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Termo de consentimento livre e esclarecido (TCLE, Resolução 466/2012) ou Registro de consentimento livre e esclarecido (Resolução 510/2016) redigido na forma de convite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Para participante ou para responsável legal de menores de idade ou pessoas legalmente incapazes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362897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Termo de assentimento (Resolução 466/2012) ou assentimento livre e esclarecido (Resolução 510/2016)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Documento </a:t>
            </a:r>
            <a:r>
              <a:rPr lang="pt-BR" sz="2000" b="1" dirty="0">
                <a:solidFill>
                  <a:srgbClr val="0000CC"/>
                </a:solidFill>
              </a:rPr>
              <a:t>elaborado em linguagem acessível </a:t>
            </a:r>
            <a:r>
              <a:rPr lang="pt-BR" sz="2000" dirty="0"/>
              <a:t>para os menores ou para os legalmente incapazes, por meio do qual, após os participantes da pesquisa serem devidamente esclarecidos, explicitarão sua anuência em participar da pesquisa, </a:t>
            </a:r>
            <a:r>
              <a:rPr lang="pt-BR" sz="2000" b="1" dirty="0">
                <a:solidFill>
                  <a:srgbClr val="0000CC"/>
                </a:solidFill>
              </a:rPr>
              <a:t>sem prejuízo do consentimento de seus responsáveis legais;</a:t>
            </a:r>
            <a:endParaRPr lang="pt-BR" sz="2000" dirty="0">
              <a:solidFill>
                <a:srgbClr val="0000CC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3631712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Instrumento de coleta de dados</a:t>
            </a:r>
          </a:p>
          <a:p>
            <a:r>
              <a:rPr lang="pt-BR" sz="2400" dirty="0">
                <a:solidFill>
                  <a:schemeClr val="tx1"/>
                </a:solidFill>
              </a:rPr>
              <a:t>Questionário, roteiro de entrevista, roteiro de grupo focal, escala, coleta de material biológico, outros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Documentos do Protocolo de Pesquisa</a:t>
            </a:r>
          </a:p>
        </p:txBody>
      </p:sp>
    </p:spTree>
    <p:extLst>
      <p:ext uri="{BB962C8B-B14F-4D97-AF65-F5344CB8AC3E}">
        <p14:creationId xmlns:p14="http://schemas.microsoft.com/office/powerpoint/2010/main" val="43902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944083" y="1152578"/>
            <a:ext cx="7255834" cy="20310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pt-BR" sz="6000" dirty="0"/>
              <a:t>Protocolo de Pesquisa</a:t>
            </a:r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6;p32">
            <a:extLst>
              <a:ext uri="{FF2B5EF4-FFF2-40B4-BE49-F238E27FC236}">
                <a16:creationId xmlns:a16="http://schemas.microsoft.com/office/drawing/2014/main" id="{34E54A52-761D-4346-83F0-7D2C9317A84F}"/>
              </a:ext>
            </a:extLst>
          </p:cNvPr>
          <p:cNvSpPr txBox="1">
            <a:spLocks/>
          </p:cNvSpPr>
          <p:nvPr/>
        </p:nvSpPr>
        <p:spPr>
          <a:xfrm rot="1658">
            <a:off x="1693129" y="2994050"/>
            <a:ext cx="5916527" cy="113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pt-BR" dirty="0"/>
              <a:t>Comitê de Ética em Pesquisa da Universidade Regional Integrada do Alto Uruguai e das Missões – Campus de Santo Ângelo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DC04579-F2AE-4BC4-B36C-F639DBA5F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RESOLUÇÃO 466/2012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NORMA OPERACIONAL 001/2013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RESOLUÇÃO 510/2016 (PESQUISAS NA ÁREA DE CIÊNCIAS HUMANAS E SOCIAIS)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64FCF6F-D4C8-48E7-9FC3-9087CC58F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07671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755520-0CA1-4D51-85AB-7263D8F7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2" t="15248" r="31739" b="6838"/>
          <a:stretch/>
        </p:blipFill>
        <p:spPr>
          <a:xfrm>
            <a:off x="479563" y="392311"/>
            <a:ext cx="3674762" cy="4358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1A7FB1E-13E3-4450-9DDB-74DE7CB36570}"/>
              </a:ext>
            </a:extLst>
          </p:cNvPr>
          <p:cNvSpPr/>
          <p:nvPr/>
        </p:nvSpPr>
        <p:spPr>
          <a:xfrm>
            <a:off x="2637184" y="931533"/>
            <a:ext cx="576138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MINISTÉRIO DA SAÚDE </a:t>
            </a:r>
          </a:p>
          <a:p>
            <a:pPr algn="ctr"/>
            <a:r>
              <a:rPr lang="pt-BR" sz="1600" dirty="0"/>
              <a:t>CONSELHO NACIONAL DE SAÚDE </a:t>
            </a:r>
          </a:p>
          <a:p>
            <a:pPr algn="ctr"/>
            <a:r>
              <a:rPr lang="pt-BR" sz="1600" b="1" dirty="0">
                <a:solidFill>
                  <a:schemeClr val="tx2"/>
                </a:solidFill>
              </a:rPr>
              <a:t>RESOLUÇÃO Nº 466, DE 12 DE DEZEMBRO DE 2012.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Dispõe sobre </a:t>
            </a:r>
            <a:r>
              <a:rPr lang="pt-BR" sz="1600" dirty="0"/>
              <a:t>diretrizes e normas regulamentadoras de pesquisas envolvendo seres humanos.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D91818-6235-4396-B11B-E64B8ABB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2" t="15248" r="31739" b="6838"/>
          <a:stretch/>
        </p:blipFill>
        <p:spPr>
          <a:xfrm>
            <a:off x="312321" y="392311"/>
            <a:ext cx="3674762" cy="4358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7A48312-0676-4BC3-B421-3435909D3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96" t="14862" r="31739" b="5292"/>
          <a:stretch/>
        </p:blipFill>
        <p:spPr>
          <a:xfrm>
            <a:off x="1865809" y="500839"/>
            <a:ext cx="3684673" cy="4462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C6331DB-52AE-42CB-A44F-E8D5DDC82F3E}"/>
              </a:ext>
            </a:extLst>
          </p:cNvPr>
          <p:cNvSpPr/>
          <p:nvPr/>
        </p:nvSpPr>
        <p:spPr>
          <a:xfrm>
            <a:off x="3284360" y="691628"/>
            <a:ext cx="5303049" cy="2354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100" dirty="0"/>
              <a:t>II.17 - protocolo de pesquisa - </a:t>
            </a:r>
            <a:r>
              <a:rPr lang="pt-BR" sz="2100" b="1" dirty="0">
                <a:solidFill>
                  <a:srgbClr val="0000CC"/>
                </a:solidFill>
              </a:rPr>
              <a:t>conjunto de documentos contemplando a descrição da pesquisa em seus aspectos fundamentais e as informações relativas ao participante da pesquisa, à qualificação dos pesquisadores e a todas as instâncias responsáveis</a:t>
            </a:r>
            <a:r>
              <a:rPr lang="pt-BR" sz="21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85052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C771E7-E900-4203-9630-F8C6CA6B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2" t="15248" r="31739" b="6838"/>
          <a:stretch/>
        </p:blipFill>
        <p:spPr>
          <a:xfrm>
            <a:off x="212930" y="123668"/>
            <a:ext cx="3674762" cy="4358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94CC40-596C-4C4F-A474-28A6ACA35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96" t="14862" r="31739" b="5292"/>
          <a:stretch/>
        </p:blipFill>
        <p:spPr>
          <a:xfrm>
            <a:off x="592228" y="340415"/>
            <a:ext cx="3684673" cy="4462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3E68369-4D1A-4337-8E48-8F2F638AF6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13" t="16602" r="32065" b="5872"/>
          <a:stretch/>
        </p:blipFill>
        <p:spPr>
          <a:xfrm>
            <a:off x="1111151" y="537284"/>
            <a:ext cx="3755950" cy="4482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3558A52-8A66-40F6-8684-0156345E3B7A}"/>
              </a:ext>
            </a:extLst>
          </p:cNvPr>
          <p:cNvSpPr/>
          <p:nvPr/>
        </p:nvSpPr>
        <p:spPr>
          <a:xfrm>
            <a:off x="2650435" y="1140589"/>
            <a:ext cx="607507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/>
              <a:t>VI – DO PROTOCOLO DE PESQUISA </a:t>
            </a:r>
          </a:p>
          <a:p>
            <a:r>
              <a:rPr lang="pt-BR" sz="2000" dirty="0"/>
              <a:t>O protocolo a ser submetido à revisão ética somente será apreciado se for apresentada toda documentação solicitada pelo Sistema CEP/CONEP, considerada a natureza e as especificidades de cada pesquisa. A Plataforma BRASIL é o sistema oficial de lançamento de pesquisas para análise e monitoramento do Sistema CEP/CONEP. </a:t>
            </a:r>
          </a:p>
        </p:txBody>
      </p:sp>
    </p:spTree>
    <p:extLst>
      <p:ext uri="{BB962C8B-B14F-4D97-AF65-F5344CB8AC3E}">
        <p14:creationId xmlns:p14="http://schemas.microsoft.com/office/powerpoint/2010/main" val="13357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1B68C9-D866-4058-AF54-8683EA4A7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2" t="15248" r="31739" b="6838"/>
          <a:stretch/>
        </p:blipFill>
        <p:spPr>
          <a:xfrm>
            <a:off x="897238" y="578005"/>
            <a:ext cx="3674762" cy="4358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FC48C05-C49D-4961-B21B-C2634267FB1B}"/>
              </a:ext>
            </a:extLst>
          </p:cNvPr>
          <p:cNvSpPr/>
          <p:nvPr/>
        </p:nvSpPr>
        <p:spPr>
          <a:xfrm>
            <a:off x="2553893" y="1005481"/>
            <a:ext cx="569286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MINISTÉRIO DA SAÚDE </a:t>
            </a:r>
          </a:p>
          <a:p>
            <a:pPr algn="ctr"/>
            <a:r>
              <a:rPr lang="pt-BR" sz="1600" dirty="0"/>
              <a:t>CONSELHO NACIONAL DE SAÚDE </a:t>
            </a:r>
          </a:p>
          <a:p>
            <a:pPr algn="ctr"/>
            <a:r>
              <a:rPr lang="pt-BR" sz="1600" b="1" dirty="0">
                <a:solidFill>
                  <a:schemeClr val="tx2"/>
                </a:solidFill>
              </a:rPr>
              <a:t>RESOLUÇÃO Nº 510, DE 07 DE ABRIL DE 2016</a:t>
            </a:r>
          </a:p>
          <a:p>
            <a:pPr algn="ctr"/>
            <a:r>
              <a:rPr lang="pt-BR" sz="1600" dirty="0"/>
              <a:t>Dispõe sobre as normas aplicáveis a pesquisas em Ciências Humanas e Sociais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35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D6A61B-A2D0-4F52-BD30-4DAA96190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2" t="15248" r="31739" b="6838"/>
          <a:stretch/>
        </p:blipFill>
        <p:spPr>
          <a:xfrm>
            <a:off x="246823" y="144569"/>
            <a:ext cx="3742082" cy="4438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B108250-A33D-4FB7-A243-81F916728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7" t="15248" r="32936" b="5485"/>
          <a:stretch/>
        </p:blipFill>
        <p:spPr>
          <a:xfrm>
            <a:off x="1083302" y="408629"/>
            <a:ext cx="3503034" cy="4432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FD2121D-A0F3-4E79-A317-04ADAA20521C}"/>
              </a:ext>
            </a:extLst>
          </p:cNvPr>
          <p:cNvSpPr/>
          <p:nvPr/>
        </p:nvSpPr>
        <p:spPr>
          <a:xfrm>
            <a:off x="2117864" y="1040005"/>
            <a:ext cx="657970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/>
              <a:t>XXI - protocolo de pesquisa: conjunto de documentos </a:t>
            </a:r>
            <a:r>
              <a:rPr lang="pt-BR" sz="2400" b="1" dirty="0">
                <a:solidFill>
                  <a:srgbClr val="0000CC"/>
                </a:solidFill>
              </a:rPr>
              <a:t>contemplando a folha de rosto e o projeto de pesquisa com a descrição da pesquisa em seus aspectos fundamentais e as informações relativas ao participante da pesquisa, à qualificação dos pesquisadores e a todas as instâncias responsáveis</a:t>
            </a:r>
            <a:r>
              <a:rPr lang="pt-BR" sz="2400" dirty="0"/>
              <a:t>. </a:t>
            </a:r>
            <a:endParaRPr lang="pt-BR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3664C0-2A4A-4D8E-84DD-668FA337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39" t="21242" r="25435" b="12832"/>
          <a:stretch/>
        </p:blipFill>
        <p:spPr>
          <a:xfrm>
            <a:off x="966927" y="450325"/>
            <a:ext cx="3376820" cy="4498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3DD2FE7-AEB9-47D9-BCA1-261E547321DB}"/>
              </a:ext>
            </a:extLst>
          </p:cNvPr>
          <p:cNvSpPr/>
          <p:nvPr/>
        </p:nvSpPr>
        <p:spPr>
          <a:xfrm>
            <a:off x="3445220" y="1000070"/>
            <a:ext cx="4877145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MINISTÉRIO DA SAÚDE </a:t>
            </a:r>
          </a:p>
          <a:p>
            <a:pPr algn="ctr"/>
            <a:r>
              <a:rPr lang="pt-BR" sz="1800" dirty="0"/>
              <a:t>CONSELHO NACIONAL DE SAÚDE </a:t>
            </a:r>
          </a:p>
          <a:p>
            <a:pPr algn="ctr"/>
            <a:r>
              <a:rPr lang="pt-BR" sz="1800" b="1" dirty="0">
                <a:solidFill>
                  <a:schemeClr val="tx2"/>
                </a:solidFill>
              </a:rPr>
              <a:t>NORMA OPERACIONAL Nº 001/2013</a:t>
            </a:r>
          </a:p>
          <a:p>
            <a:pPr algn="ctr"/>
            <a:r>
              <a:rPr lang="pt-BR" sz="1800" dirty="0"/>
              <a:t>Dispõe sobre a organização e funcionamento do Sistema CEP/CONEP, e sobre os procedimentos para submissão, ... envolvendo seres humanos no Brasil, </a:t>
            </a:r>
            <a:endParaRPr lang="pt-BR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3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CC1E2E5-71D7-4B86-B295-57A13A410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39" t="21242" r="25435" b="12832"/>
          <a:stretch/>
        </p:blipFill>
        <p:spPr>
          <a:xfrm>
            <a:off x="587691" y="322734"/>
            <a:ext cx="3376820" cy="4498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72D03B-4ECE-4252-8C6F-CFE6BBC48E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47" t="21706" r="25435" b="12639"/>
          <a:stretch/>
        </p:blipFill>
        <p:spPr>
          <a:xfrm>
            <a:off x="1992468" y="552072"/>
            <a:ext cx="3377515" cy="4498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53BD825-421F-4433-86E8-7F4A61CD3BFE}"/>
              </a:ext>
            </a:extLst>
          </p:cNvPr>
          <p:cNvSpPr/>
          <p:nvPr/>
        </p:nvSpPr>
        <p:spPr>
          <a:xfrm>
            <a:off x="2935949" y="1556086"/>
            <a:ext cx="532861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/>
              <a:t>3 – PROTOCOLO DE PESQUISA</a:t>
            </a:r>
          </a:p>
          <a:p>
            <a:r>
              <a:rPr lang="pt-BR" sz="2000" dirty="0"/>
              <a:t>3.1) Protocolo de pesquisa: é o conjunto de documentos, </a:t>
            </a:r>
            <a:r>
              <a:rPr lang="pt-BR" sz="2000" b="1" dirty="0">
                <a:solidFill>
                  <a:srgbClr val="0000CC"/>
                </a:solidFill>
              </a:rPr>
              <a:t>que pode ser variável </a:t>
            </a:r>
            <a:r>
              <a:rPr lang="pt-BR" sz="2000" dirty="0"/>
              <a:t>a depender do tema, incluindo o projeto, e que </a:t>
            </a:r>
            <a:r>
              <a:rPr lang="pt-BR" sz="2000" b="1" dirty="0">
                <a:solidFill>
                  <a:srgbClr val="0000CC"/>
                </a:solidFill>
              </a:rPr>
              <a:t>apresenta a proposta de uma pesquisa a ser analisada pelo Sistema CEP-CONEP</a:t>
            </a:r>
            <a:r>
              <a:rPr lang="pt-BR" sz="2000" dirty="0"/>
              <a:t>. (vide Anexo II desta Norma Operacional).</a:t>
            </a:r>
          </a:p>
        </p:txBody>
      </p:sp>
    </p:spTree>
    <p:extLst>
      <p:ext uri="{BB962C8B-B14F-4D97-AF65-F5344CB8AC3E}">
        <p14:creationId xmlns:p14="http://schemas.microsoft.com/office/powerpoint/2010/main" val="165851481"/>
      </p:ext>
    </p:extLst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843</Words>
  <Application>Microsoft Office PowerPoint</Application>
  <PresentationFormat>Apresentação na tela (16:9)</PresentationFormat>
  <Paragraphs>69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Open Sans</vt:lpstr>
      <vt:lpstr>Overpass Black</vt:lpstr>
      <vt:lpstr>Aqua Marketing Plan by Slidego</vt:lpstr>
      <vt:lpstr>Apresentação do PowerPoint</vt:lpstr>
      <vt:lpstr>Protocolo de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Protocolo de Pesquisa</vt:lpstr>
      <vt:lpstr>Documentos do Protocolo de Pesquisa</vt:lpstr>
      <vt:lpstr>Documentos do Protocolo de Pesquisa</vt:lpstr>
      <vt:lpstr>Apresentação do PowerPoint</vt:lpstr>
      <vt:lpstr>Documentos do Protocolo de Pesquisa</vt:lpstr>
      <vt:lpstr>Documentos do Protocolo de Pesquisa</vt:lpstr>
      <vt:lpstr>Documentos do Protocolo de Pesquisa</vt:lpstr>
      <vt:lpstr>Documentos do Protocolo de Pesquisa</vt:lpstr>
      <vt:lpstr>Documentos do Protocolo de Pesquisa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ALGUÉM SOUBER O TÍTULO, PODE TROCAR hihi.</dc:title>
  <dc:creator>Vera</dc:creator>
  <cp:lastModifiedBy>vandr</cp:lastModifiedBy>
  <cp:revision>62</cp:revision>
  <dcterms:modified xsi:type="dcterms:W3CDTF">2021-04-26T17:26:16Z</dcterms:modified>
</cp:coreProperties>
</file>