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7"/>
  </p:notesMasterIdLst>
  <p:sldIdLst>
    <p:sldId id="256" r:id="rId2"/>
    <p:sldId id="281" r:id="rId3"/>
    <p:sldId id="324" r:id="rId4"/>
    <p:sldId id="333" r:id="rId5"/>
    <p:sldId id="307" r:id="rId6"/>
    <p:sldId id="334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1" r:id="rId19"/>
    <p:sldId id="320" r:id="rId20"/>
    <p:sldId id="322" r:id="rId21"/>
    <p:sldId id="323" r:id="rId22"/>
    <p:sldId id="304" r:id="rId23"/>
    <p:sldId id="305" r:id="rId24"/>
    <p:sldId id="306" r:id="rId25"/>
    <p:sldId id="332" r:id="rId26"/>
  </p:sldIdLst>
  <p:sldSz cx="9144000" cy="5143500" type="screen16x9"/>
  <p:notesSz cx="6858000" cy="9144000"/>
  <p:embeddedFontLst>
    <p:embeddedFont>
      <p:font typeface="Fira Sans" panose="020B0604020202020204" charset="0"/>
      <p:regular r:id="rId28"/>
      <p:bold r:id="rId29"/>
      <p:italic r:id="rId30"/>
      <p:boldItalic r:id="rId31"/>
    </p:embeddedFont>
    <p:embeddedFont>
      <p:font typeface="Fira Sans Extra Condensed Medium" panose="020B0604020202020204" charset="0"/>
      <p:regular r:id="rId32"/>
      <p:bold r:id="rId33"/>
      <p:italic r:id="rId34"/>
      <p:boldItalic r:id="rId35"/>
    </p:embeddedFont>
    <p:embeddedFont>
      <p:font typeface="Fira Sans Medium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  <p15:guide id="5" orient="horz" pos="52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98"/>
      </p:cViewPr>
      <p:guideLst>
        <p:guide orient="horz" pos="288"/>
        <p:guide pos="288"/>
        <p:guide pos="5472"/>
        <p:guide orient="horz" pos="2984"/>
        <p:guide orient="horz" pos="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62c8e87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62c8e87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gacc64a23c2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9" name="Google Shape;2459;gacc64a23c2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71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53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74DF-43CF-4F13-96D5-2D7F6D2BF1D7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0C36-5541-457C-9490-3F9F3B8AE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9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an.uri.br/sites/site_novo/?page_id=85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1514400" y="1616149"/>
            <a:ext cx="6115200" cy="133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3600" dirty="0"/>
              <a:t>Pendências originadas pela avaliação do CEP </a:t>
            </a:r>
            <a:endParaRPr lang="pt-BR" sz="9600" dirty="0">
              <a:solidFill>
                <a:srgbClr val="00002A"/>
              </a:solidFill>
              <a:highlight>
                <a:srgbClr val="FFFFFF"/>
              </a:highligh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1807535" y="2881423"/>
            <a:ext cx="5528930" cy="77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1600" dirty="0"/>
              <a:t>Comitê de Ética em Pesquisa da Universidade Regional Integrada do Alto Uruguai e das Missões – Campus de Santo Ângelo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296092"/>
            <a:ext cx="9132635" cy="184740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sobre a pesquisa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Notas:  </a:t>
            </a:r>
          </a:p>
          <a:p>
            <a:r>
              <a:rPr lang="pt-BR" dirty="0">
                <a:solidFill>
                  <a:schemeClr val="tx1"/>
                </a:solidFill>
              </a:rPr>
              <a:t>Projeto apresentado com </a:t>
            </a:r>
            <a:r>
              <a:rPr lang="pt-BR" b="1" dirty="0">
                <a:solidFill>
                  <a:srgbClr val="0000CC"/>
                </a:solidFill>
              </a:rPr>
              <a:t>cronograma vencido/ já iniciado </a:t>
            </a:r>
            <a:r>
              <a:rPr lang="pt-BR" dirty="0">
                <a:solidFill>
                  <a:schemeClr val="tx1"/>
                </a:solidFill>
              </a:rPr>
              <a:t>deve ser </a:t>
            </a:r>
            <a:r>
              <a:rPr lang="pt-BR" b="1" dirty="0">
                <a:solidFill>
                  <a:srgbClr val="FF0000"/>
                </a:solidFill>
              </a:rPr>
              <a:t>reprovado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  <a:p>
            <a:r>
              <a:rPr lang="pt-BR" dirty="0">
                <a:solidFill>
                  <a:schemeClr val="tx1"/>
                </a:solidFill>
              </a:rPr>
              <a:t>É de responsabilidade do parecerista, caso julgue a metodologia ou o referencial teórico inadequado, fazer sugestões de melhoria no projeto e exigir correções por meio de “pendência” na avaliação.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3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519377"/>
            <a:ext cx="9132635" cy="162412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Termos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</a:rPr>
              <a:t>São identificados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os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rgbClr val="0000CC"/>
                </a:solidFill>
              </a:rPr>
              <a:t>termos obrigatórios necessários</a:t>
            </a:r>
            <a:r>
              <a:rPr lang="pt-BR" dirty="0">
                <a:solidFill>
                  <a:srgbClr val="0000CC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e sua adequação ao projeto. </a:t>
            </a:r>
          </a:p>
          <a:p>
            <a:pPr>
              <a:lnSpc>
                <a:spcPct val="100000"/>
              </a:lnSpc>
            </a:pPr>
            <a:r>
              <a:rPr lang="pt-BR" b="1" dirty="0">
                <a:solidFill>
                  <a:schemeClr val="tx1"/>
                </a:solidFill>
              </a:rPr>
              <a:t>Alguns termos que podem ser obrigatórios para a execução do projeto </a:t>
            </a:r>
            <a:endParaRPr lang="pt-BR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Termo de Consentimento Livre e Esclarecido (TCLE) </a:t>
            </a:r>
            <a:endParaRPr lang="pt-BR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Termo de Assentimento Livre e Esclarecido (TALE)</a:t>
            </a:r>
            <a:endParaRPr lang="pt-BR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Declaração de Coparticipação</a:t>
            </a:r>
            <a:endParaRPr lang="pt-BR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Termo de Anuência</a:t>
            </a:r>
            <a:endParaRPr lang="pt-BR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Folha de rosto</a:t>
            </a:r>
            <a:endParaRPr lang="pt-BR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Projeto de pesquisa completo e detalhado</a:t>
            </a:r>
            <a:endParaRPr lang="pt-BR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Outro (especificar)</a:t>
            </a:r>
            <a:endParaRPr lang="pt-BR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1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519377"/>
            <a:ext cx="9132635" cy="162412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Termos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b="1" dirty="0">
                <a:solidFill>
                  <a:schemeClr val="tx1"/>
                </a:solidFill>
              </a:rPr>
              <a:t>Termo de Consentimento Livre e Esclarecido (TCLE) e Termo de Assentimento Livre e Esclarecido (TALE)</a:t>
            </a:r>
            <a:endParaRPr lang="pt-BR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justificativa, os objetivos e os procedimentos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desconfortos, riscos e benefícios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forma de acompanhamento e assistência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garantia de plena liberdade ao participante da pesquisa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manutenção do sigilo e da privacidade dos participantes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receberá uma via do TCLE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garantia de ressarcimento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garantia de indenização</a:t>
            </a:r>
          </a:p>
        </p:txBody>
      </p:sp>
    </p:spTree>
    <p:extLst>
      <p:ext uri="{BB962C8B-B14F-4D97-AF65-F5344CB8AC3E}">
        <p14:creationId xmlns:p14="http://schemas.microsoft.com/office/powerpoint/2010/main" val="139571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519377"/>
            <a:ext cx="9132635" cy="162412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Termos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1"/>
                </a:solidFill>
              </a:rPr>
              <a:t>Atenção: Modelos dos termos obrigatórios são encontrados em: </a:t>
            </a:r>
            <a:r>
              <a:rPr lang="pt-BR" sz="2000" u="sng" dirty="0">
                <a:hlinkClick r:id="rId3"/>
              </a:rPr>
              <a:t>http://san.uri.br/sites/site_novo/?page_id=852</a:t>
            </a:r>
            <a:endParaRPr lang="pt-BR" sz="2000" dirty="0"/>
          </a:p>
          <a:p>
            <a:pPr>
              <a:lnSpc>
                <a:spcPct val="10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000" b="1" dirty="0">
                <a:solidFill>
                  <a:schemeClr val="tx1"/>
                </a:solidFill>
              </a:rPr>
              <a:t>Notas</a:t>
            </a:r>
            <a:r>
              <a:rPr lang="pt-BR" sz="2000" dirty="0">
                <a:solidFill>
                  <a:schemeClr val="tx1"/>
                </a:solidFill>
              </a:rPr>
              <a:t>: </a:t>
            </a:r>
            <a:r>
              <a:rPr lang="pt-BR" sz="2000" b="1" dirty="0">
                <a:solidFill>
                  <a:schemeClr val="tx1"/>
                </a:solidFill>
              </a:rPr>
              <a:t>qualquer inadequação nos termos obrigatórios gera pendência no projeto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00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519377"/>
            <a:ext cx="9132635" cy="162412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Recomendações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tx1"/>
                </a:solidFill>
              </a:rPr>
              <a:t>Este campo é destinado à apresentação de</a:t>
            </a:r>
            <a:r>
              <a:rPr lang="pt-BR" sz="2000" b="1" dirty="0">
                <a:solidFill>
                  <a:schemeClr val="tx1"/>
                </a:solidFill>
              </a:rPr>
              <a:t> sugestões que podem melhorar o projeto, mesmo que não impeçam sua realização</a:t>
            </a:r>
            <a:r>
              <a:rPr lang="pt-BR" sz="2000" dirty="0">
                <a:solidFill>
                  <a:schemeClr val="tx1"/>
                </a:solidFill>
              </a:rPr>
              <a:t>. </a:t>
            </a:r>
            <a:r>
              <a:rPr lang="pt-BR" sz="2000" b="1" dirty="0">
                <a:solidFill>
                  <a:schemeClr val="tx1"/>
                </a:solidFill>
              </a:rPr>
              <a:t>Uma recomendação não obrigatoriamente implica um problema ético.</a:t>
            </a:r>
            <a:r>
              <a:rPr lang="pt-BR" sz="2000" dirty="0">
                <a:solidFill>
                  <a:schemeClr val="tx1"/>
                </a:solidFill>
              </a:rPr>
              <a:t> O projeto pode ter recomendações e, ainda assim, ser aprovado</a:t>
            </a:r>
            <a:endParaRPr lang="pt-BR" sz="2000" b="1" dirty="0">
              <a:solidFill>
                <a:schemeClr val="tx1"/>
              </a:solidFill>
            </a:endParaRPr>
          </a:p>
          <a:p>
            <a:r>
              <a:rPr lang="pt-BR" sz="2000" b="1" dirty="0">
                <a:solidFill>
                  <a:schemeClr val="tx1"/>
                </a:solidFill>
              </a:rPr>
              <a:t>Em caso de não haver recomendações, aparece - “Não há”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04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519377"/>
            <a:ext cx="9132635" cy="162412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Conclusões e Pendências 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b="1" dirty="0">
                <a:solidFill>
                  <a:schemeClr val="tx1"/>
                </a:solidFill>
              </a:rPr>
              <a:t>Cabe ao pesquisador encaminhar as respostas ao parecer pendente, por meio da Plataforma Brasil, em até 30 dias, a contar da data de sua emissão</a:t>
            </a:r>
          </a:p>
          <a:p>
            <a:r>
              <a:rPr lang="pt-BR" sz="2000" b="1" dirty="0">
                <a:solidFill>
                  <a:schemeClr val="tx1"/>
                </a:solidFill>
              </a:rPr>
              <a:t>As respostas as pendências devem ser apresentadas em documento à parte (carta resposta)</a:t>
            </a:r>
            <a:endParaRPr lang="pt-BR" sz="2000" dirty="0">
              <a:solidFill>
                <a:schemeClr val="tx1"/>
              </a:solidFill>
            </a:endParaRPr>
          </a:p>
          <a:p>
            <a:r>
              <a:rPr lang="pt-BR" sz="2000" dirty="0">
                <a:solidFill>
                  <a:schemeClr val="tx1"/>
                </a:solidFill>
              </a:rPr>
              <a:t>Ressalta-se que deve haver r</a:t>
            </a:r>
            <a:r>
              <a:rPr lang="pt-BR" sz="2000" b="1" dirty="0">
                <a:solidFill>
                  <a:schemeClr val="tx1"/>
                </a:solidFill>
              </a:rPr>
              <a:t>esposta para cada uma das pendencias apontadas no parecer</a:t>
            </a:r>
            <a:r>
              <a:rPr lang="pt-BR" sz="2000" dirty="0">
                <a:solidFill>
                  <a:schemeClr val="tx1"/>
                </a:solidFill>
              </a:rPr>
              <a:t>, obedecendo a ordenação deste</a:t>
            </a:r>
          </a:p>
          <a:p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519377"/>
            <a:ext cx="9132635" cy="162412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Conclusões e Pendências 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b="1" dirty="0">
                <a:solidFill>
                  <a:srgbClr val="0000CC"/>
                </a:solidFill>
              </a:rPr>
              <a:t>Não realize mudanças não solicitadas </a:t>
            </a:r>
            <a:r>
              <a:rPr lang="pt-BR" sz="2400" dirty="0">
                <a:solidFill>
                  <a:schemeClr val="tx1"/>
                </a:solidFill>
              </a:rPr>
              <a:t>nos arquivos do protocolo ou nos dados do protocolo disponíveis na PB, ou, no mínimo, se realizar modificações, explicite as mesmas, de forma clara e justificada, na carta-resposta ao CEP</a:t>
            </a:r>
          </a:p>
        </p:txBody>
      </p:sp>
    </p:spTree>
    <p:extLst>
      <p:ext uri="{BB962C8B-B14F-4D97-AF65-F5344CB8AC3E}">
        <p14:creationId xmlns:p14="http://schemas.microsoft.com/office/powerpoint/2010/main" val="398791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519377"/>
            <a:ext cx="9132635" cy="162412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Conclusões e Pendências 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>
                <a:solidFill>
                  <a:schemeClr val="tx1"/>
                </a:solidFill>
              </a:rPr>
              <a:t>O relator que analisará seu protocolo toma como óbvio e justo que as informações e documentos enviados inicialmente não serão modificados sem solicitação ou sem justificativa bem fundamentada</a:t>
            </a:r>
          </a:p>
          <a:p>
            <a:r>
              <a:rPr lang="pt-BR" sz="2400" dirty="0">
                <a:solidFill>
                  <a:schemeClr val="tx1"/>
                </a:solidFill>
              </a:rPr>
              <a:t>Mudanças não avisadas e não solicitadas serão consideradas com ação furtiva e com finalidade maliciosa </a:t>
            </a:r>
          </a:p>
        </p:txBody>
      </p:sp>
    </p:spTree>
    <p:extLst>
      <p:ext uri="{BB962C8B-B14F-4D97-AF65-F5344CB8AC3E}">
        <p14:creationId xmlns:p14="http://schemas.microsoft.com/office/powerpoint/2010/main" val="1614129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519377"/>
            <a:ext cx="9132635" cy="162412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Lembretes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63550"/>
            <a:ext cx="8520600" cy="3416400"/>
          </a:xfrm>
        </p:spPr>
        <p:txBody>
          <a:bodyPr/>
          <a:lstStyle/>
          <a:p>
            <a:r>
              <a:rPr lang="pt-BR" sz="2400" dirty="0">
                <a:solidFill>
                  <a:schemeClr val="tx1"/>
                </a:solidFill>
              </a:rPr>
              <a:t>Todos os projetos submetidos ao </a:t>
            </a:r>
            <a:r>
              <a:rPr lang="pt-BR" sz="2400" b="1" dirty="0">
                <a:solidFill>
                  <a:schemeClr val="tx1"/>
                </a:solidFill>
              </a:rPr>
              <a:t>CEP/</a:t>
            </a:r>
            <a:r>
              <a:rPr lang="pt-BR" sz="2400" b="1" dirty="0" err="1">
                <a:solidFill>
                  <a:schemeClr val="tx1"/>
                </a:solidFill>
              </a:rPr>
              <a:t>URISan</a:t>
            </a:r>
            <a:r>
              <a:rPr lang="pt-BR" sz="2400" dirty="0">
                <a:solidFill>
                  <a:schemeClr val="tx1"/>
                </a:solidFill>
              </a:rPr>
              <a:t> são avaliados com base na Resolução 466/12 e 510/16 e nas Normas Operacionais emanadas da CONEP</a:t>
            </a:r>
          </a:p>
          <a:p>
            <a:r>
              <a:rPr lang="pt-BR" sz="2400" dirty="0">
                <a:solidFill>
                  <a:schemeClr val="tx1"/>
                </a:solidFill>
              </a:rPr>
              <a:t>Todas as pendências devem ser sanadas e o projeto reapresentado ao </a:t>
            </a:r>
            <a:r>
              <a:rPr lang="pt-BR" sz="2400" b="1" dirty="0">
                <a:solidFill>
                  <a:schemeClr val="tx1"/>
                </a:solidFill>
              </a:rPr>
              <a:t>CEP/</a:t>
            </a:r>
            <a:r>
              <a:rPr lang="pt-BR" sz="2400" b="1" dirty="0" err="1">
                <a:solidFill>
                  <a:schemeClr val="tx1"/>
                </a:solidFill>
              </a:rPr>
              <a:t>URISan</a:t>
            </a:r>
            <a:r>
              <a:rPr lang="pt-BR" sz="2400" dirty="0">
                <a:solidFill>
                  <a:schemeClr val="tx1"/>
                </a:solidFill>
              </a:rPr>
              <a:t> no prazo máximo de 30 (trinta) dias a contar da data de envio do parecer ao proponente</a:t>
            </a:r>
          </a:p>
        </p:txBody>
      </p:sp>
    </p:spTree>
    <p:extLst>
      <p:ext uri="{BB962C8B-B14F-4D97-AF65-F5344CB8AC3E}">
        <p14:creationId xmlns:p14="http://schemas.microsoft.com/office/powerpoint/2010/main" val="148283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519377"/>
            <a:ext cx="9132635" cy="162412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Lembretes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>
                <a:solidFill>
                  <a:schemeClr val="tx1"/>
                </a:solidFill>
              </a:rPr>
              <a:t>O </a:t>
            </a:r>
            <a:r>
              <a:rPr lang="pt-BR" sz="2400" b="1" dirty="0">
                <a:solidFill>
                  <a:srgbClr val="0000CC"/>
                </a:solidFill>
              </a:rPr>
              <a:t>cronograma do projeto deve ser verificado antes da nova submissão </a:t>
            </a:r>
            <a:r>
              <a:rPr lang="pt-BR" sz="2400" dirty="0">
                <a:solidFill>
                  <a:schemeClr val="tx1"/>
                </a:solidFill>
              </a:rPr>
              <a:t>e devidamente adequado caso surjam inadequações decorrentes do tempo de tramitação</a:t>
            </a:r>
          </a:p>
        </p:txBody>
      </p:sp>
    </p:spTree>
    <p:extLst>
      <p:ext uri="{BB962C8B-B14F-4D97-AF65-F5344CB8AC3E}">
        <p14:creationId xmlns:p14="http://schemas.microsoft.com/office/powerpoint/2010/main" val="127256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50"/>
          <p:cNvSpPr txBox="1"/>
          <p:nvPr/>
        </p:nvSpPr>
        <p:spPr>
          <a:xfrm>
            <a:off x="710250" y="457200"/>
            <a:ext cx="7723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2800" dirty="0"/>
              <a:t>Pendências</a:t>
            </a:r>
          </a:p>
        </p:txBody>
      </p:sp>
      <p:pic>
        <p:nvPicPr>
          <p:cNvPr id="2462" name="Google Shape;2462;p50"/>
          <p:cNvPicPr preferRelativeResize="0"/>
          <p:nvPr/>
        </p:nvPicPr>
        <p:blipFill rotWithShape="1">
          <a:blip r:embed="rId3">
            <a:alphaModFix/>
          </a:blip>
          <a:srcRect t="28917" r="35917" b="21094"/>
          <a:stretch/>
        </p:blipFill>
        <p:spPr>
          <a:xfrm>
            <a:off x="710250" y="1263537"/>
            <a:ext cx="6900530" cy="23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3" name="Google Shape;2463;p50"/>
          <p:cNvSpPr txBox="1"/>
          <p:nvPr/>
        </p:nvSpPr>
        <p:spPr>
          <a:xfrm>
            <a:off x="1390643" y="2176331"/>
            <a:ext cx="2544417" cy="32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b="1" dirty="0"/>
              <a:t> Em Recepção e Validação Documental</a:t>
            </a:r>
            <a:endParaRPr b="1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464" name="Google Shape;2464;p50"/>
          <p:cNvSpPr txBox="1"/>
          <p:nvPr/>
        </p:nvSpPr>
        <p:spPr>
          <a:xfrm>
            <a:off x="1687549" y="2601655"/>
            <a:ext cx="1835100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1200" b="1" dirty="0"/>
              <a:t>Pendência Documental Emitida pelo CEP</a:t>
            </a:r>
            <a:endParaRPr lang="pt-BR" sz="1200" dirty="0"/>
          </a:p>
        </p:txBody>
      </p:sp>
      <p:sp>
        <p:nvSpPr>
          <p:cNvPr id="2465" name="Google Shape;2465;p50"/>
          <p:cNvSpPr txBox="1"/>
          <p:nvPr/>
        </p:nvSpPr>
        <p:spPr>
          <a:xfrm>
            <a:off x="1664906" y="1626296"/>
            <a:ext cx="18351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4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66" name="Google Shape;2466;p50"/>
          <p:cNvSpPr txBox="1"/>
          <p:nvPr/>
        </p:nvSpPr>
        <p:spPr>
          <a:xfrm>
            <a:off x="5199918" y="2201248"/>
            <a:ext cx="18351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Fira Sans Medium"/>
                <a:ea typeface="Fira Sans Medium"/>
                <a:cs typeface="Fira Sans Medium"/>
                <a:sym typeface="Fira Sans Medium"/>
              </a:rPr>
              <a:t>Avaliação</a:t>
            </a:r>
            <a:endParaRPr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467" name="Google Shape;2467;p50"/>
          <p:cNvSpPr txBox="1"/>
          <p:nvPr/>
        </p:nvSpPr>
        <p:spPr>
          <a:xfrm>
            <a:off x="5199918" y="2474782"/>
            <a:ext cx="1835100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1200" b="1" dirty="0"/>
              <a:t>Pendência emitida pelo CEP</a:t>
            </a:r>
            <a:endParaRPr lang="pt-BR" sz="1200" dirty="0"/>
          </a:p>
        </p:txBody>
      </p:sp>
      <p:sp>
        <p:nvSpPr>
          <p:cNvPr id="2468" name="Google Shape;2468;p50"/>
          <p:cNvSpPr txBox="1"/>
          <p:nvPr/>
        </p:nvSpPr>
        <p:spPr>
          <a:xfrm>
            <a:off x="5199918" y="1588581"/>
            <a:ext cx="18351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 sz="40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71" name="Google Shape;2471;p50"/>
          <p:cNvSpPr txBox="1"/>
          <p:nvPr/>
        </p:nvSpPr>
        <p:spPr>
          <a:xfrm>
            <a:off x="6661418" y="2538147"/>
            <a:ext cx="18351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" name="Google Shape;107;p26">
            <a:extLst>
              <a:ext uri="{FF2B5EF4-FFF2-40B4-BE49-F238E27FC236}">
                <a16:creationId xmlns:a16="http://schemas.microsoft.com/office/drawing/2014/main" id="{59B41E30-3F0D-422B-8030-5C750D1517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9" r="59" b="59519"/>
          <a:stretch/>
        </p:blipFill>
        <p:spPr>
          <a:xfrm>
            <a:off x="6809006" y="3049660"/>
            <a:ext cx="2066632" cy="10645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ABD56DF-0525-45FD-9418-E5A3D5119755}"/>
              </a:ext>
            </a:extLst>
          </p:cNvPr>
          <p:cNvSpPr/>
          <p:nvPr/>
        </p:nvSpPr>
        <p:spPr>
          <a:xfrm>
            <a:off x="6856174" y="3303023"/>
            <a:ext cx="19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b="1" dirty="0"/>
              <a:t>Parecer Consubstanciado</a:t>
            </a:r>
            <a:endParaRPr lang="pt-BR" sz="1600" dirty="0"/>
          </a:p>
        </p:txBody>
      </p:sp>
      <p:pic>
        <p:nvPicPr>
          <p:cNvPr id="23" name="Google Shape;2462;p50">
            <a:extLst>
              <a:ext uri="{FF2B5EF4-FFF2-40B4-BE49-F238E27FC236}">
                <a16:creationId xmlns:a16="http://schemas.microsoft.com/office/drawing/2014/main" id="{12DED4A3-1D88-4D09-A078-C6F9A708849B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</a:blip>
          <a:srcRect l="29779" t="36749" r="63575" b="43399"/>
          <a:stretch/>
        </p:blipFill>
        <p:spPr>
          <a:xfrm>
            <a:off x="3035334" y="2988876"/>
            <a:ext cx="715751" cy="92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62;p50">
            <a:extLst>
              <a:ext uri="{FF2B5EF4-FFF2-40B4-BE49-F238E27FC236}">
                <a16:creationId xmlns:a16="http://schemas.microsoft.com/office/drawing/2014/main" id="{6D793EF0-8FAB-4156-B827-54DC1E6CDF30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</a:blip>
          <a:srcRect l="29779" t="36749" r="63575" b="43399"/>
          <a:stretch/>
        </p:blipFill>
        <p:spPr>
          <a:xfrm>
            <a:off x="6139557" y="3113051"/>
            <a:ext cx="715751" cy="92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07;p26">
            <a:extLst>
              <a:ext uri="{FF2B5EF4-FFF2-40B4-BE49-F238E27FC236}">
                <a16:creationId xmlns:a16="http://schemas.microsoft.com/office/drawing/2014/main" id="{81D239DD-4BC8-4A1C-9A18-140166CE07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9" r="59" b="59519"/>
          <a:stretch/>
        </p:blipFill>
        <p:spPr>
          <a:xfrm>
            <a:off x="3693805" y="2988876"/>
            <a:ext cx="1441099" cy="10645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05E9C6A-21EB-4533-ACFB-6F1DAB3835C9}"/>
              </a:ext>
            </a:extLst>
          </p:cNvPr>
          <p:cNvSpPr/>
          <p:nvPr/>
        </p:nvSpPr>
        <p:spPr>
          <a:xfrm>
            <a:off x="3871839" y="3117685"/>
            <a:ext cx="11773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/>
              <a:t>Em Apreciação Ética</a:t>
            </a:r>
          </a:p>
        </p:txBody>
      </p:sp>
    </p:spTree>
    <p:extLst>
      <p:ext uri="{BB962C8B-B14F-4D97-AF65-F5344CB8AC3E}">
        <p14:creationId xmlns:p14="http://schemas.microsoft.com/office/powerpoint/2010/main" val="3287048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083"/>
          <a:stretch/>
        </p:blipFill>
        <p:spPr>
          <a:xfrm>
            <a:off x="5682" y="3519377"/>
            <a:ext cx="9132635" cy="162412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Lembretes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>
                <a:solidFill>
                  <a:schemeClr val="tx1"/>
                </a:solidFill>
              </a:rPr>
              <a:t>Um mesmo projeto pode ser submetido ao CEP/</a:t>
            </a:r>
            <a:r>
              <a:rPr lang="pt-BR" sz="2400" dirty="0" err="1">
                <a:solidFill>
                  <a:schemeClr val="tx1"/>
                </a:solidFill>
              </a:rPr>
              <a:t>URISan</a:t>
            </a:r>
            <a:r>
              <a:rPr lang="pt-BR" sz="2400" dirty="0">
                <a:solidFill>
                  <a:schemeClr val="tx1"/>
                </a:solidFill>
              </a:rPr>
              <a:t> com pendências, no máximo, 3 (três) vezes</a:t>
            </a:r>
          </a:p>
          <a:p>
            <a:r>
              <a:rPr lang="pt-BR" sz="2400" dirty="0">
                <a:solidFill>
                  <a:schemeClr val="tx1"/>
                </a:solidFill>
              </a:rPr>
              <a:t>Após a terceira submissão, permanecendo as pendências, o projeto será reprovado</a:t>
            </a:r>
          </a:p>
        </p:txBody>
      </p:sp>
    </p:spTree>
    <p:extLst>
      <p:ext uri="{BB962C8B-B14F-4D97-AF65-F5344CB8AC3E}">
        <p14:creationId xmlns:p14="http://schemas.microsoft.com/office/powerpoint/2010/main" val="3564999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11365" y="3519378"/>
            <a:ext cx="9132635" cy="162412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Lembretes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>
                <a:solidFill>
                  <a:schemeClr val="tx1"/>
                </a:solidFill>
              </a:rPr>
              <a:t>O trabalho do pesquisador com os participantes da pesquisa, </a:t>
            </a:r>
            <a:r>
              <a:rPr lang="pt-BR" sz="2400" b="1" dirty="0">
                <a:solidFill>
                  <a:srgbClr val="0000CC"/>
                </a:solidFill>
              </a:rPr>
              <a:t>em hipótese alguma, pode ser iniciado antes da aprovação integral do projeto pelo CEP/</a:t>
            </a:r>
            <a:r>
              <a:rPr lang="pt-BR" sz="2400" b="1" dirty="0" err="1">
                <a:solidFill>
                  <a:srgbClr val="0000CC"/>
                </a:solidFill>
              </a:rPr>
              <a:t>URISan</a:t>
            </a:r>
            <a:r>
              <a:rPr lang="pt-BR" sz="2400" dirty="0">
                <a:solidFill>
                  <a:schemeClr val="tx1"/>
                </a:solidFill>
              </a:rPr>
              <a:t>, sob pena de responsabilização civil nos termos da legislação vigente. </a:t>
            </a:r>
          </a:p>
        </p:txBody>
      </p:sp>
    </p:spTree>
    <p:extLst>
      <p:ext uri="{BB962C8B-B14F-4D97-AF65-F5344CB8AC3E}">
        <p14:creationId xmlns:p14="http://schemas.microsoft.com/office/powerpoint/2010/main" val="246296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80B661B-4C17-4217-82E1-39413F25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 a pendências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47F7DF3-C9F0-469A-BB55-39457F188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11365" y="3519378"/>
            <a:ext cx="9132635" cy="162412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3512FCD-1E04-4147-8A7E-698415D89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8" t="20662" r="52174" b="10899"/>
          <a:stretch/>
        </p:blipFill>
        <p:spPr>
          <a:xfrm>
            <a:off x="4693558" y="477079"/>
            <a:ext cx="3821792" cy="43925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234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100" b="1" dirty="0"/>
              <a:t>MODELO DE RESPOSTA A PENDENCIAS DE PROJETO DE PESQUISA AO CEP Da URI CAMPUS SANTO ÂNGELO</a:t>
            </a:r>
            <a:endParaRPr lang="pt-BR" sz="2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700" y="1424763"/>
            <a:ext cx="8520600" cy="3144112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Título da Pesquisa: ________ (copie e cole aqui o título da pesquisa)</a:t>
            </a:r>
          </a:p>
          <a:p>
            <a:r>
              <a:rPr lang="pt-BR" dirty="0">
                <a:solidFill>
                  <a:schemeClr val="tx1"/>
                </a:solidFill>
              </a:rPr>
              <a:t>Pesquisador Responsável: _________ (colocar o nome completo do pesquisador responsável cadastrado na Plataforma Brasil)</a:t>
            </a:r>
          </a:p>
          <a:p>
            <a:r>
              <a:rPr lang="pt-BR" dirty="0">
                <a:solidFill>
                  <a:schemeClr val="tx1"/>
                </a:solidFill>
              </a:rPr>
              <a:t>CAAE: _________ (copie e cole aqui o número do CAAE)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RESPOSTA DE PENDÊNCIAS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PENDÊNCIA 1.</a:t>
            </a:r>
            <a:r>
              <a:rPr lang="pt-BR" dirty="0">
                <a:solidFill>
                  <a:schemeClr val="tx1"/>
                </a:solidFill>
              </a:rPr>
              <a:t> Copie e cole aqui o texto da pendência.</a:t>
            </a:r>
          </a:p>
          <a:p>
            <a:r>
              <a:rPr lang="pt-BR" b="1" dirty="0">
                <a:solidFill>
                  <a:schemeClr val="tx1"/>
                </a:solidFill>
              </a:rPr>
              <a:t>RESPOSTA ....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98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RESPOSTA DE PENDÊNCIAS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PENDÊNCIA 1.</a:t>
            </a:r>
            <a:r>
              <a:rPr lang="pt-BR" dirty="0">
                <a:solidFill>
                  <a:schemeClr val="tx1"/>
                </a:solidFill>
              </a:rPr>
              <a:t> Copie e cole aqui o texto da pendência.</a:t>
            </a:r>
          </a:p>
          <a:p>
            <a:r>
              <a:rPr lang="pt-BR" b="1" dirty="0">
                <a:solidFill>
                  <a:schemeClr val="tx1"/>
                </a:solidFill>
              </a:rPr>
              <a:t>RESPOSTA:</a:t>
            </a:r>
            <a:r>
              <a:rPr lang="pt-BR" dirty="0">
                <a:solidFill>
                  <a:schemeClr val="tx1"/>
                </a:solidFill>
              </a:rPr>
              <a:t> Escreva a sua resposta para a pendência (justifique a alteração realizada e adicione ao final da resposta a cópia do texto modificado), e indique em quais documentos esta informação foi alterada (exemplo: formulário de informações básicas da Plataforma Brasil, projeto detalhado, TCLE, TALE, documento anexo “colocar o nome do documento”, etc.), destacando essas alterações com </a:t>
            </a:r>
            <a:r>
              <a:rPr lang="pt-BR" b="1" dirty="0">
                <a:solidFill>
                  <a:schemeClr val="tx1"/>
                </a:solidFill>
              </a:rPr>
              <a:t>LETRAS MAIÚSCULAS</a:t>
            </a:r>
            <a:r>
              <a:rPr lang="pt-BR" dirty="0">
                <a:solidFill>
                  <a:schemeClr val="tx1"/>
                </a:solidFill>
              </a:rPr>
              <a:t> (no formulário de submissão) e cor de fonte diferente </a:t>
            </a:r>
            <a:r>
              <a:rPr lang="pt-BR" b="1" dirty="0">
                <a:solidFill>
                  <a:schemeClr val="tx1"/>
                </a:solidFill>
              </a:rPr>
              <a:t>ou realce</a:t>
            </a:r>
            <a:r>
              <a:rPr lang="pt-BR" dirty="0">
                <a:solidFill>
                  <a:schemeClr val="tx1"/>
                </a:solidFill>
              </a:rPr>
              <a:t> (no projeto e/ou no TCLE/TALE).</a:t>
            </a:r>
          </a:p>
          <a:p>
            <a:r>
              <a:rPr lang="pt-BR" b="1" dirty="0">
                <a:solidFill>
                  <a:schemeClr val="tx1"/>
                </a:solidFill>
              </a:rPr>
              <a:t>PENDÊNCIA 2</a:t>
            </a:r>
            <a:r>
              <a:rPr lang="pt-BR" dirty="0">
                <a:solidFill>
                  <a:schemeClr val="tx1"/>
                </a:solidFill>
              </a:rPr>
              <a:t>. Cole aqui o texto da pendência.</a:t>
            </a:r>
          </a:p>
          <a:p>
            <a:r>
              <a:rPr lang="pt-BR" b="1" dirty="0">
                <a:solidFill>
                  <a:schemeClr val="tx1"/>
                </a:solidFill>
              </a:rPr>
              <a:t>RESPOSTA: ...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00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C04579-F2AE-4BC4-B36C-F639DBA5F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RESOLUÇÃO 466/2012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NORMA OPERACIONAL 001/2013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RESOLUÇÃO 510/2016 (PESQUISAS NA ÁREA DE CIÊNCIAS HUMANAS E SOCIAIS)</a:t>
            </a:r>
          </a:p>
          <a:p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64FCF6F-D4C8-48E7-9FC3-9087CC58F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t-BR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07671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FED126-07AF-4FF5-AD4C-53618316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" y="0"/>
            <a:ext cx="9132635" cy="51435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0184826-D0C7-47E3-B3DC-062B1B93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10" y="1794598"/>
            <a:ext cx="7480578" cy="1554304"/>
          </a:xfrm>
        </p:spPr>
        <p:txBody>
          <a:bodyPr/>
          <a:lstStyle/>
          <a:p>
            <a:r>
              <a:rPr lang="pt-BR" dirty="0"/>
              <a:t>Pendência emitida pelo CEP, conforme o parecer consubstanciado</a:t>
            </a:r>
          </a:p>
        </p:txBody>
      </p:sp>
    </p:spTree>
    <p:extLst>
      <p:ext uri="{BB962C8B-B14F-4D97-AF65-F5344CB8AC3E}">
        <p14:creationId xmlns:p14="http://schemas.microsoft.com/office/powerpoint/2010/main" val="146423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E42AC80-D40D-4E3D-9737-2E1CEC4A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01" y="0"/>
            <a:ext cx="8799998" cy="508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8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296092"/>
            <a:ext cx="9132635" cy="184740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do projeto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Apresentação do projeto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pt-BR" dirty="0">
                <a:solidFill>
                  <a:schemeClr val="tx1"/>
                </a:solidFill>
              </a:rPr>
              <a:t>Resumo apresentado pelo pesquisador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Nota: A orientação é que se copie e cole o resumo apresentado pelo pesquisador.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5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296092"/>
            <a:ext cx="9132635" cy="184740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São avaliados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tx1"/>
                </a:solidFill>
              </a:rPr>
              <a:t>claros e bem definidos;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tx1"/>
                </a:solidFill>
              </a:rPr>
              <a:t>coerentes com a propositura geral do projeto;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tx1"/>
                </a:solidFill>
              </a:rPr>
              <a:t>exequíveis (considerando tempo, recursos, metodologia etc.)  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Nota</a:t>
            </a:r>
            <a:r>
              <a:rPr lang="pt-BR" dirty="0">
                <a:solidFill>
                  <a:schemeClr val="tx1"/>
                </a:solidFill>
              </a:rPr>
              <a:t>: A inadequação de objetivos resulta em pendência do projeto.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8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296092"/>
            <a:ext cx="9132635" cy="184740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Riscos e benefícios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Riscos avaliados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pt-BR" dirty="0">
                <a:solidFill>
                  <a:schemeClr val="tx1"/>
                </a:solidFill>
              </a:rPr>
              <a:t>se realmente necessários ou evitáveis, e se estão bem descritos no </a:t>
            </a:r>
            <a:r>
              <a:rPr lang="pt-BR" b="1" dirty="0">
                <a:solidFill>
                  <a:srgbClr val="0000CC"/>
                </a:solidFill>
              </a:rPr>
              <a:t>projeto, formulário da plataforma e no TCLE</a:t>
            </a:r>
            <a:r>
              <a:rPr lang="pt-BR" dirty="0">
                <a:solidFill>
                  <a:schemeClr val="tx1"/>
                </a:solidFill>
              </a:rPr>
              <a:t>;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Benefícios oriundos da execução do projeto </a:t>
            </a:r>
            <a:r>
              <a:rPr lang="pt-BR" b="1" u="sng" dirty="0">
                <a:solidFill>
                  <a:srgbClr val="0000CC"/>
                </a:solidFill>
              </a:rPr>
              <a:t>auferidos pelos participantes da pesquisa</a:t>
            </a:r>
            <a:r>
              <a:rPr lang="pt-BR" dirty="0">
                <a:solidFill>
                  <a:schemeClr val="tx1"/>
                </a:solidFill>
              </a:rPr>
              <a:t>. São descritos proveitos diretos ou indiretos, imediato ou posterior, auferido pelo participante e/ou sua comunidade em decorrência de sua participação na pesquisa;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Nota: A não apresentação correta de riscos, benefícios e ações corretivas gerará pendência no projeto.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3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296092"/>
            <a:ext cx="9132635" cy="184740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sobre a pesquisa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tx1"/>
                </a:solidFill>
              </a:rPr>
              <a:t>Neste item é descrita a natureza do projeto</a:t>
            </a:r>
          </a:p>
          <a:p>
            <a:r>
              <a:rPr lang="pt-BR" sz="2000" dirty="0">
                <a:solidFill>
                  <a:schemeClr val="tx1"/>
                </a:solidFill>
              </a:rPr>
              <a:t>Estudo de </a:t>
            </a:r>
            <a:r>
              <a:rPr lang="pt-BR" sz="2000" b="1" dirty="0">
                <a:solidFill>
                  <a:schemeClr val="tx1"/>
                </a:solidFill>
              </a:rPr>
              <a:t>caráter acadêmico realizado para obtenção de título de XXXX</a:t>
            </a:r>
            <a:r>
              <a:rPr lang="pt-BR" sz="2000" dirty="0">
                <a:solidFill>
                  <a:schemeClr val="tx1"/>
                </a:solidFill>
              </a:rPr>
              <a:t>. Patrocinador. </a:t>
            </a:r>
            <a:r>
              <a:rPr lang="pt-BR" sz="2000" b="1" dirty="0">
                <a:solidFill>
                  <a:schemeClr val="tx1"/>
                </a:solidFill>
              </a:rPr>
              <a:t>Número de participantes </a:t>
            </a:r>
            <a:r>
              <a:rPr lang="pt-BR" sz="2000" dirty="0">
                <a:solidFill>
                  <a:schemeClr val="tx1"/>
                </a:solidFill>
              </a:rPr>
              <a:t>no Brasil. Centro de pesquisa no Brasil. Previsão de início e encerramento do estudo...</a:t>
            </a:r>
          </a:p>
          <a:p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9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6E272A-FCA2-4BA1-AFFF-E247F6FE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83"/>
          <a:stretch/>
        </p:blipFill>
        <p:spPr>
          <a:xfrm>
            <a:off x="5682" y="3296092"/>
            <a:ext cx="9132635" cy="184740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462BD8-2688-430C-8158-B582B86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sobre a pesquisa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4872B0-85CA-4CC5-B5F0-FDD6732B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Metodologia da pesquisa – </a:t>
            </a:r>
            <a:r>
              <a:rPr lang="pt-BR" b="1" dirty="0">
                <a:solidFill>
                  <a:schemeClr val="tx1"/>
                </a:solidFill>
              </a:rPr>
              <a:t>se está adequada ou não aos objetivos do projeto</a:t>
            </a:r>
            <a:r>
              <a:rPr lang="pt-BR" dirty="0">
                <a:solidFill>
                  <a:schemeClr val="tx1"/>
                </a:solidFill>
              </a:rPr>
              <a:t>, se é atualizada, se é a melhor disponível, se pode ser trocada por uma que alcance os mesmos objetivos com menos riscos aos sujeitos da pesquisa etc.; </a:t>
            </a:r>
          </a:p>
          <a:p>
            <a:r>
              <a:rPr lang="pt-BR" dirty="0">
                <a:solidFill>
                  <a:schemeClr val="tx1"/>
                </a:solidFill>
              </a:rPr>
              <a:t>Referencial teórico da pesquisa – </a:t>
            </a:r>
            <a:r>
              <a:rPr lang="pt-BR" b="1" dirty="0">
                <a:solidFill>
                  <a:schemeClr val="tx1"/>
                </a:solidFill>
              </a:rPr>
              <a:t>se está atualizado e se é suficiente para aquilo que se propõe</a:t>
            </a:r>
            <a:r>
              <a:rPr lang="pt-BR" dirty="0">
                <a:solidFill>
                  <a:schemeClr val="tx1"/>
                </a:solidFill>
              </a:rPr>
              <a:t>;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65344"/>
      </p:ext>
    </p:extLst>
  </p:cSld>
  <p:clrMapOvr>
    <a:masterClrMapping/>
  </p:clrMapOvr>
</p:sld>
</file>

<file path=ppt/theme/theme1.xml><?xml version="1.0" encoding="utf-8"?>
<a:theme xmlns:a="http://schemas.openxmlformats.org/drawingml/2006/main" name="Watercolor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1126</Words>
  <Application>Microsoft Office PowerPoint</Application>
  <PresentationFormat>Apresentação na tela (16:9)</PresentationFormat>
  <Paragraphs>102</Paragraphs>
  <Slides>25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Fira Sans Extra Condensed Medium</vt:lpstr>
      <vt:lpstr>Arial</vt:lpstr>
      <vt:lpstr>Fira Sans</vt:lpstr>
      <vt:lpstr>Fira Sans Medium</vt:lpstr>
      <vt:lpstr>Wingdings</vt:lpstr>
      <vt:lpstr>Watercolor Infographics by Slidesgo</vt:lpstr>
      <vt:lpstr>Apresentação do PowerPoint</vt:lpstr>
      <vt:lpstr>Apresentação do PowerPoint</vt:lpstr>
      <vt:lpstr>Pendência emitida pelo CEP, conforme o parecer consubstanciado</vt:lpstr>
      <vt:lpstr>Apresentação do PowerPoint</vt:lpstr>
      <vt:lpstr>Apresentação do projeto</vt:lpstr>
      <vt:lpstr>Objetivos</vt:lpstr>
      <vt:lpstr>Riscos e benefícios</vt:lpstr>
      <vt:lpstr>Considerações sobre a pesquisa </vt:lpstr>
      <vt:lpstr>Considerações sobre a pesquisa </vt:lpstr>
      <vt:lpstr>Considerações sobre a pesquisa </vt:lpstr>
      <vt:lpstr>Termos</vt:lpstr>
      <vt:lpstr>Termos</vt:lpstr>
      <vt:lpstr>Termos</vt:lpstr>
      <vt:lpstr>Recomendações</vt:lpstr>
      <vt:lpstr>Conclusões e Pendências </vt:lpstr>
      <vt:lpstr>Conclusões e Pendências </vt:lpstr>
      <vt:lpstr>Conclusões e Pendências </vt:lpstr>
      <vt:lpstr>Lembretes</vt:lpstr>
      <vt:lpstr>Lembretes</vt:lpstr>
      <vt:lpstr>Lembretes</vt:lpstr>
      <vt:lpstr>Lembretes</vt:lpstr>
      <vt:lpstr>Resposta a pendências</vt:lpstr>
      <vt:lpstr>MODELO DE RESPOSTA A PENDENCIAS DE PROJETO DE PESQUISA AO CEP Da URI CAMPUS SANTO ÂNGELO</vt:lpstr>
      <vt:lpstr>RESPOSTA DE PENDÊNCIAS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</dc:creator>
  <cp:lastModifiedBy>vandr</cp:lastModifiedBy>
  <cp:revision>14</cp:revision>
  <dcterms:modified xsi:type="dcterms:W3CDTF">2021-03-30T18:47:37Z</dcterms:modified>
</cp:coreProperties>
</file>