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71" r:id="rId6"/>
    <p:sldId id="270" r:id="rId7"/>
    <p:sldId id="263" r:id="rId8"/>
    <p:sldId id="274" r:id="rId9"/>
    <p:sldId id="273" r:id="rId10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69E49-9907-4121-BF9A-A13631CC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DA07D-8FCC-417D-8CFE-D5A170AEE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2F9EC6-5768-4458-9F5E-52A71C55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195BDA-1A19-4DCD-B113-1CC92977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A8B24-77B3-4473-BD97-E4188A59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07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9A187-8227-4BC2-A465-6DDB0F6E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B55644-C666-4AD3-B7C9-B00FDAD7B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213D01-734C-49CA-93F2-2FA3F00A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B36456-5FB3-400A-AB89-31D7340E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21B47-98B9-44AB-B33E-5513BD6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5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C696F6-0165-4D74-808A-D2F857F5A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DA92BD-DC97-418D-AD61-DA91C7F7B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0519C-5FC0-43D9-B69B-AEE999E9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A5AB08-445A-4FE6-B9DB-F3473FA4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9BCB08-AA0D-43FF-8D4B-4D216F1D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0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14CC4-0B94-4740-8954-2F0E289D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C6F60-555B-4F8B-BF92-4FE11E6A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92986-D18E-45F2-9153-671BFDF6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43F7A8-D0F2-4600-9202-437A5A1B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7C3A0-89CC-4355-9C99-8969F8D2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3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A6A33-F46E-486B-969A-6D7E5761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83A584-E7E0-4212-A936-5D65EB17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E87AC7-CFF1-4AAC-8DEF-FA9377C0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7BEA77-10E6-4848-B677-082BC73C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99EC64-7080-4130-91EF-C1F54121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94BAD-6B9E-4A96-8E7D-22054EC0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E29B7A-6A59-4C9A-B743-C3BCED375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7FEFFB-0C3B-4AF0-BC01-5F6F3B581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D0CD86-2FB1-4A68-B9CB-8615934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890314-EFED-46E1-859D-44172EB1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51FB3-BE72-4168-8DFE-42A6CD8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91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E3DD3-641E-498D-ABD0-F2D33715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D67763-21CC-4E8F-AE46-A53AD934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A0503A-E3B3-4270-953E-42FB49CB5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9BB1F1-535B-4561-B307-26817FBB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187EEC-309C-48AB-9CA1-3A55DBFDD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19A3F7-1E26-4A4F-B207-70DF6DEF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04EEF3-DC05-4A6E-8369-5823D584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FE751F-3AE0-496A-93FE-1F3690B1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50E97-DD24-4385-9530-FB624756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409FC2-0FD3-48C9-8188-82362CB9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AAD5BB-9C73-4BB2-BB95-D28C8C54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3FD4B7-FACA-49FD-B205-FF72E986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7FEB9C-E30C-4ED2-9236-9D466285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B9D249-DB60-442E-BF02-65E3FB20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1A328C-9C11-4F0A-BC8B-782CA479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50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F3C4D-651D-4EC9-8DDA-ACE7E593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13C7C-EE1F-4202-B187-0AA7B5999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E50DCD-15D3-4330-A248-E46EF5190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CF0BE3-294C-4DF5-93CA-77CE4F83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EDB795-40BE-4722-AEB6-5A0710EC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6DA657-C431-41CE-A2E1-C5EFC622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7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3B395-49FE-4F65-9D28-67EA7291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7B4969-FC5A-47D4-AA58-B194F2C5B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C06955-72FF-4C10-A1DE-F9E13D1A2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0B4B6A-4222-4DFA-B5CF-9CD2013C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770DDF-EFC7-43CF-8010-591E2640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7C48B6-9F17-4F4A-9DE6-CF7DC2B7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2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0437DF-E3CE-4776-8A94-980422EB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47B53A-FD59-49DC-92F3-CE1A7BEBA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177140-E4CC-4D9B-8F0D-14DE4EDC1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E273-1B5E-4B1B-8FA1-36B0A2550BF6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77893-6DF6-412B-BB6B-3B369C908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DDB32-15BF-49AB-8D48-4C3A7764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B9E9-5E6B-484D-A699-D19E35B0E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2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E88CC96-CE0A-4CAE-93C3-B88D8FBC1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647"/>
          <a:stretch/>
        </p:blipFill>
        <p:spPr>
          <a:xfrm>
            <a:off x="8111789" y="3989226"/>
            <a:ext cx="3048214" cy="1307889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8824E4F-14AA-4C1A-AC12-E7EC82E3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557" y="1570312"/>
            <a:ext cx="3905795" cy="197416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B9BAA53-DF47-4008-B79E-51E0D00EB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4" y="822188"/>
            <a:ext cx="7258819" cy="550319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819557" y="5791200"/>
            <a:ext cx="412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Eliane e Mª </a:t>
            </a:r>
            <a:r>
              <a:rPr lang="pt-BR" sz="3200" dirty="0" err="1" smtClean="0"/>
              <a:t>Lorete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963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181902-66B2-4F75-BD7D-5F67AE3E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99"/>
            <a:ext cx="11898385" cy="63159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21F182-BD0C-4C0B-986A-D2B5CB0F2C0A}"/>
              </a:ext>
            </a:extLst>
          </p:cNvPr>
          <p:cNvSpPr txBox="1"/>
          <p:nvPr/>
        </p:nvSpPr>
        <p:spPr>
          <a:xfrm>
            <a:off x="5352319" y="1977798"/>
            <a:ext cx="449315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DOS TERMOS E DEFINIÇÕES</a:t>
            </a:r>
          </a:p>
          <a:p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Arial Black" panose="020B0A04020102020204" pitchFamily="34" charset="0"/>
              </a:rPr>
              <a:t>I</a:t>
            </a:r>
            <a:r>
              <a:rPr lang="pt-BR" sz="2200" b="0" dirty="0">
                <a:solidFill>
                  <a:schemeClr val="accent1"/>
                </a:solidFill>
                <a:latin typeface="Arial Black" panose="020B0A04020102020204" pitchFamily="34" charset="0"/>
              </a:rPr>
              <a:t>nstituição proponente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0" dirty="0">
                <a:solidFill>
                  <a:srgbClr val="00B050"/>
                </a:solidFill>
                <a:latin typeface="Arial Black" panose="020B0A04020102020204" pitchFamily="34" charset="0"/>
              </a:rPr>
              <a:t>Instituição coparticipante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7AE6FD-4AEE-413A-B19E-7E56B2BB9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92"/>
          <a:stretch/>
        </p:blipFill>
        <p:spPr>
          <a:xfrm>
            <a:off x="18853" y="5558979"/>
            <a:ext cx="11879531" cy="117889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CD5F403-4E27-4195-9080-96C8B012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8" y="2288843"/>
            <a:ext cx="5106364" cy="32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E0AE8F-9223-4B02-908F-1703F20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54" y="793016"/>
            <a:ext cx="6543529" cy="56971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837054-842D-40CF-9D78-07098BCD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4025"/>
            <a:ext cx="12192000" cy="6461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28206-245A-4E8F-AB5B-2458A7C7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624" y="432964"/>
            <a:ext cx="2806865" cy="64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D0A04-149A-4B99-B71E-2B5FAE852784}"/>
              </a:ext>
            </a:extLst>
          </p:cNvPr>
          <p:cNvSpPr txBox="1"/>
          <p:nvPr/>
        </p:nvSpPr>
        <p:spPr>
          <a:xfrm>
            <a:off x="2885243" y="1355077"/>
            <a:ext cx="3648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Instituição proponente de pesquisa - organização, pública ou privada, legitimamente constituída e habilitada, à qual o pesquisador responsável está vinculado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</a:rPr>
              <a:t>A instituição é responsável pela pesquisa e ações do coordenador.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8AFF05-C055-4867-9EBD-156FF10E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7" y="35152"/>
            <a:ext cx="11698333" cy="11622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F79F65-3B17-438D-8685-19AC98506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4"/>
          <a:stretch/>
        </p:blipFill>
        <p:spPr>
          <a:xfrm>
            <a:off x="195857" y="1197364"/>
            <a:ext cx="7406695" cy="541213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0C03777-155E-425C-985C-C75FF6701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495" y="2292678"/>
            <a:ext cx="4464647" cy="4052526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82F47C7-D50E-4654-A80F-29B8CA089B02}"/>
              </a:ext>
            </a:extLst>
          </p:cNvPr>
          <p:cNvSpPr txBox="1"/>
          <p:nvPr/>
        </p:nvSpPr>
        <p:spPr>
          <a:xfrm>
            <a:off x="7750205" y="2894121"/>
            <a:ext cx="2565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</a:rPr>
              <a:t>Acesse o menu PESQUISADOR na plataforma Brasil</a:t>
            </a:r>
          </a:p>
          <a:p>
            <a:pPr algn="ctr"/>
            <a:endParaRPr lang="pt-BR" b="1" dirty="0">
              <a:solidFill>
                <a:srgbClr val="C00000"/>
              </a:solidFill>
            </a:endParaRPr>
          </a:p>
          <a:p>
            <a:pPr algn="ctr"/>
            <a:endParaRPr lang="pt-BR" b="1" dirty="0">
              <a:solidFill>
                <a:srgbClr val="C00000"/>
              </a:solidFill>
            </a:endParaRPr>
          </a:p>
          <a:p>
            <a:pPr algn="ctr"/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4BFA87B-AB8F-46BC-AEEC-87FB1D384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1634">
            <a:off x="5464568" y="5868672"/>
            <a:ext cx="3042551" cy="70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91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E0AE8F-9223-4B02-908F-1703F20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01" y="857427"/>
            <a:ext cx="7060099" cy="58955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837054-842D-40CF-9D78-07098BCD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815"/>
            <a:ext cx="12192000" cy="6461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28206-245A-4E8F-AB5B-2458A7C7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453" y="691097"/>
            <a:ext cx="2807431" cy="64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D0A04-149A-4B99-B71E-2B5FAE852784}"/>
              </a:ext>
            </a:extLst>
          </p:cNvPr>
          <p:cNvSpPr txBox="1"/>
          <p:nvPr/>
        </p:nvSpPr>
        <p:spPr>
          <a:xfrm>
            <a:off x="2441358" y="1674674"/>
            <a:ext cx="4509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</a:rPr>
              <a:t>Se o pesquisador responsável for vinculado à URI, esta será a instituição proponente.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/>
                </a:solidFill>
              </a:rPr>
              <a:t>A folha de rosto, gerada automaticamente na Plataforma Brasil, deverá ser assinada pelo pesquisador responsável e pelo diretor.</a:t>
            </a:r>
            <a:endParaRPr lang="pt-BR" sz="20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E0AE8F-9223-4B02-908F-1703F20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7" y="1160858"/>
            <a:ext cx="6276512" cy="56971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837054-842D-40CF-9D78-07098BCD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815"/>
            <a:ext cx="12192000" cy="6461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28206-245A-4E8F-AB5B-2458A7C7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467" y="666937"/>
            <a:ext cx="3200504" cy="736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D0A04-149A-4B99-B71E-2B5FAE852784}"/>
              </a:ext>
            </a:extLst>
          </p:cNvPr>
          <p:cNvSpPr txBox="1"/>
          <p:nvPr/>
        </p:nvSpPr>
        <p:spPr>
          <a:xfrm>
            <a:off x="1367163" y="1798960"/>
            <a:ext cx="35776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Instituição coparticipante de pesquisa - organização, pública ou privada, legitimamente constituída e habilitada, na qual alguma das fases ou etapas da pesquisa se desenvolve.</a:t>
            </a:r>
            <a:endParaRPr lang="pt-BR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pt-BR" b="1" dirty="0"/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062B9729-3B9D-4854-80B1-FCCD8A2E2FC5}"/>
              </a:ext>
            </a:extLst>
          </p:cNvPr>
          <p:cNvSpPr/>
          <p:nvPr/>
        </p:nvSpPr>
        <p:spPr>
          <a:xfrm>
            <a:off x="7315201" y="1904215"/>
            <a:ext cx="4289196" cy="2865748"/>
          </a:xfrm>
          <a:prstGeom prst="wedgeEllipseCallout">
            <a:avLst>
              <a:gd name="adj1" fmla="val -54508"/>
              <a:gd name="adj2" fmla="val 46164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13E583-00D1-4B04-8A29-435BCCB0FF7A}"/>
              </a:ext>
            </a:extLst>
          </p:cNvPr>
          <p:cNvSpPr txBox="1"/>
          <p:nvPr/>
        </p:nvSpPr>
        <p:spPr>
          <a:xfrm>
            <a:off x="7643675" y="2403517"/>
            <a:ext cx="380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Havendo mais de uma instituição coparticipante, o pesquisador responsável deverá anexar o Termo de Anuência de cada uma delas.</a:t>
            </a:r>
          </a:p>
        </p:txBody>
      </p:sp>
    </p:spTree>
    <p:extLst>
      <p:ext uri="{BB962C8B-B14F-4D97-AF65-F5344CB8AC3E}">
        <p14:creationId xmlns:p14="http://schemas.microsoft.com/office/powerpoint/2010/main" val="11038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81321F-7C55-4F8D-B501-66B9B648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"/>
          <a:stretch/>
        </p:blipFill>
        <p:spPr>
          <a:xfrm>
            <a:off x="282804" y="944688"/>
            <a:ext cx="7803230" cy="50208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B2A066-DFCB-4EA0-A52D-233AFA245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27" t="19456"/>
          <a:stretch/>
        </p:blipFill>
        <p:spPr>
          <a:xfrm>
            <a:off x="7784228" y="1572132"/>
            <a:ext cx="4228663" cy="434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02AB349-075D-42A1-89A3-F4E0EAD4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608" y="5965514"/>
            <a:ext cx="2688954" cy="61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409951-C90C-432A-B512-B44DC5E2E88E}"/>
              </a:ext>
            </a:extLst>
          </p:cNvPr>
          <p:cNvSpPr txBox="1"/>
          <p:nvPr/>
        </p:nvSpPr>
        <p:spPr>
          <a:xfrm>
            <a:off x="282804" y="6090368"/>
            <a:ext cx="481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http://san.uri.br/sites/site_novo/?page_id=852</a:t>
            </a:r>
          </a:p>
        </p:txBody>
      </p:sp>
    </p:spTree>
    <p:extLst>
      <p:ext uri="{BB962C8B-B14F-4D97-AF65-F5344CB8AC3E}">
        <p14:creationId xmlns:p14="http://schemas.microsoft.com/office/powerpoint/2010/main" val="11112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E0AE8F-9223-4B02-908F-1703F20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7" y="1160858"/>
            <a:ext cx="6276512" cy="56971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837054-842D-40CF-9D78-07098BCD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815"/>
            <a:ext cx="12192000" cy="6461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28206-245A-4E8F-AB5B-2458A7C7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367" y="1845287"/>
            <a:ext cx="3200504" cy="736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D0A04-149A-4B99-B71E-2B5FAE852784}"/>
              </a:ext>
            </a:extLst>
          </p:cNvPr>
          <p:cNvSpPr txBox="1"/>
          <p:nvPr/>
        </p:nvSpPr>
        <p:spPr>
          <a:xfrm>
            <a:off x="1036947" y="1593130"/>
            <a:ext cx="393097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instituição proponente for a própria instituição onde será feita a pesquisa não se aplica a declaração da Instituição Coparticipante.</a:t>
            </a:r>
          </a:p>
          <a:p>
            <a:endParaRPr lang="pt-BR" sz="2000" dirty="0"/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591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E0AE8F-9223-4B02-908F-1703F20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01" y="857427"/>
            <a:ext cx="7060099" cy="58955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837054-842D-40CF-9D78-07098BCD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815"/>
            <a:ext cx="12192000" cy="6461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28206-245A-4E8F-AB5B-2458A7C7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35" y="1824952"/>
            <a:ext cx="4426905" cy="1019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2D0A04-149A-4B99-B71E-2B5FAE852784}"/>
              </a:ext>
            </a:extLst>
          </p:cNvPr>
          <p:cNvSpPr txBox="1"/>
          <p:nvPr/>
        </p:nvSpPr>
        <p:spPr>
          <a:xfrm>
            <a:off x="2639320" y="3057568"/>
            <a:ext cx="4509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OBRIGADA!!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4CD2D1-3337-4B1E-A9BD-9EF8316B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524" y="2004731"/>
            <a:ext cx="1800476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167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Eliani Retzlaff</dc:creator>
  <cp:lastModifiedBy>Profe</cp:lastModifiedBy>
  <cp:revision>32</cp:revision>
  <cp:lastPrinted>2021-03-29T13:55:24Z</cp:lastPrinted>
  <dcterms:created xsi:type="dcterms:W3CDTF">2021-03-28T19:49:16Z</dcterms:created>
  <dcterms:modified xsi:type="dcterms:W3CDTF">2021-03-30T18:27:11Z</dcterms:modified>
</cp:coreProperties>
</file>